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7"/>
  </p:notesMasterIdLst>
  <p:sldIdLst>
    <p:sldId id="21474813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53C4A-28F7-9063-2572-F96D9667D59C}" v="3" dt="2025-11-13T21:55:26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Murphy" userId="S::bmurphy@affirma.com::e9f923b6-6d89-4d4e-a3b7-d9304b9d44ba" providerId="AD" clId="Web-{A8D53C4A-28F7-9063-2572-F96D9667D59C}"/>
    <pc:docChg chg="addSld delSld sldOrd">
      <pc:chgData name="Brendan Murphy" userId="S::bmurphy@affirma.com::e9f923b6-6d89-4d4e-a3b7-d9304b9d44ba" providerId="AD" clId="Web-{A8D53C4A-28F7-9063-2572-F96D9667D59C}" dt="2025-11-13T21:55:26.542" v="2"/>
      <pc:docMkLst>
        <pc:docMk/>
      </pc:docMkLst>
      <pc:sldChg chg="del">
        <pc:chgData name="Brendan Murphy" userId="S::bmurphy@affirma.com::e9f923b6-6d89-4d4e-a3b7-d9304b9d44ba" providerId="AD" clId="Web-{A8D53C4A-28F7-9063-2572-F96D9667D59C}" dt="2025-11-13T21:55:26.542" v="2"/>
        <pc:sldMkLst>
          <pc:docMk/>
          <pc:sldMk cId="905765399" sldId="1305"/>
        </pc:sldMkLst>
      </pc:sldChg>
      <pc:sldChg chg="add ord">
        <pc:chgData name="Brendan Murphy" userId="S::bmurphy@affirma.com::e9f923b6-6d89-4d4e-a3b7-d9304b9d44ba" providerId="AD" clId="Web-{A8D53C4A-28F7-9063-2572-F96D9667D59C}" dt="2025-11-13T21:55:25.167" v="1"/>
        <pc:sldMkLst>
          <pc:docMk/>
          <pc:sldMk cId="1805191256" sldId="21474813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A7287-CEB1-4655-96D0-D3827FCD03A2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66C83-9FFD-4859-B65E-FDE2122D5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E3A67-76EA-D075-201F-6CA08B2E7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32BBA-3F08-745F-6276-67C2E6034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EF8CB-4492-8E3B-0975-1AAFEBF8A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96EF-A783-57ED-65D9-E3DB0841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0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B65BA17-9895-0B49-9409-AE0D8EB9B6F8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6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DC8CB02-9CAF-2840-AFDE-3280EC64342A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8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2B85CB9-CA47-3043-97D8-9F6D79A5C410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6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A94639D-0CFA-2D4F-AED4-B21604B5EBC4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90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B17E830-0B92-724D-B63D-AB13A15B4F06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22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9CB498-A152-0E46-AC05-74B506BF4C99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CB8B563-3EFC-804F-B647-D5A4BD71924D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741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A791F29-2AFC-914F-9E28-28E4A4FB3427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54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8D3AA0E-C5E4-624A-ADD2-D47F8E3B6530}" type="datetime1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64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EE4D178-0184-3445-AE21-265E89A2F044}" type="datetime1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67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3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765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659B49B-8CB2-1840-BFA5-C88B3A2AEE97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2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8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0662A92-3158-C845-8425-A9496F7E68CA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3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5F1D005-E872-694B-BE96-7AA740867576}" type="datetime1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6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9BC5A8B-2F32-C544-B377-8DF2ACD3D51C}" type="datetime1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6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882AC5F-E35D-3845-871D-370C1E5BD610}" type="datetime1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22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37">
                <a:latin typeface="Segoe UI" panose="020B0502040204020203" pitchFamily="34" charset="0"/>
              </a:defRPr>
            </a:lvl1pPr>
            <a:lvl2pPr marL="448267" indent="0">
              <a:buNone/>
              <a:defRPr sz="2745"/>
            </a:lvl2pPr>
            <a:lvl3pPr marL="896533" indent="0">
              <a:buNone/>
              <a:defRPr sz="2353"/>
            </a:lvl3pPr>
            <a:lvl4pPr marL="1344800" indent="0">
              <a:buNone/>
              <a:defRPr sz="1961"/>
            </a:lvl4pPr>
            <a:lvl5pPr marL="1793067" indent="0">
              <a:buNone/>
              <a:defRPr sz="1961"/>
            </a:lvl5pPr>
            <a:lvl6pPr marL="2241334" indent="0">
              <a:buNone/>
              <a:defRPr sz="1961"/>
            </a:lvl6pPr>
            <a:lvl7pPr marL="2689600" indent="0">
              <a:buNone/>
              <a:defRPr sz="1961"/>
            </a:lvl7pPr>
            <a:lvl8pPr marL="3137867" indent="0">
              <a:buNone/>
              <a:defRPr sz="1961"/>
            </a:lvl8pPr>
            <a:lvl9pPr marL="3586133" indent="0">
              <a:buNone/>
              <a:defRPr sz="196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569">
                <a:latin typeface="Segoe UI" panose="020B0502040204020203" pitchFamily="34" charset="0"/>
              </a:defRPr>
            </a:lvl1pPr>
            <a:lvl2pPr marL="448267" indent="0">
              <a:buNone/>
              <a:defRPr sz="1372"/>
            </a:lvl2pPr>
            <a:lvl3pPr marL="896533" indent="0">
              <a:buNone/>
              <a:defRPr sz="1177"/>
            </a:lvl3pPr>
            <a:lvl4pPr marL="1344800" indent="0">
              <a:buNone/>
              <a:defRPr sz="981"/>
            </a:lvl4pPr>
            <a:lvl5pPr marL="1793067" indent="0">
              <a:buNone/>
              <a:defRPr sz="981"/>
            </a:lvl5pPr>
            <a:lvl6pPr marL="2241334" indent="0">
              <a:buNone/>
              <a:defRPr sz="981"/>
            </a:lvl6pPr>
            <a:lvl7pPr marL="2689600" indent="0">
              <a:buNone/>
              <a:defRPr sz="981"/>
            </a:lvl7pPr>
            <a:lvl8pPr marL="3137867" indent="0">
              <a:buNone/>
              <a:defRPr sz="981"/>
            </a:lvl8pPr>
            <a:lvl9pPr marL="3586133" indent="0">
              <a:buNone/>
              <a:defRPr sz="98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3768119-B665-3142-A757-F3AC1ED33665}" type="datetime1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38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5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5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386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589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3" y="1816851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3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4" y="181121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4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7" y="434807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7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8" y="434244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8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8" y="181121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8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9" y="180558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9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2" y="434244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2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3" y="433681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3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8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7DDBBAA-4130-424E-A216-A11607B08BB1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03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B8000DC-751D-1640-9E22-CC8438C270B8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7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E15DAAA-734D-6046-9B7B-1E7BFE426AAB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64AFDA0-2A41-604E-8117-ED1D44E737CD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5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32AE507-B51A-0A4A-91E4-EDD95F17CEA8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2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3EA7600-672A-5749-AAB4-305978018A97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27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06E050C-5A2B-C34A-BDC9-C9CE1E09CC9B}" type="datetime1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8E4FC9A8-8E21-424F-85FA-A24278DCAA7E}" type="datetime1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569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6A20E-B54B-F44E-32A3-AA8C37DBB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4BAB-917C-6990-7125-A013CB3EE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883" y="347096"/>
            <a:ext cx="11841117" cy="764390"/>
          </a:xfrm>
        </p:spPr>
        <p:txBody>
          <a:bodyPr>
            <a:normAutofit/>
          </a:bodyPr>
          <a:lstStyle/>
          <a:p>
            <a:r>
              <a:rPr lang="en-US" noProof="0" dirty="0"/>
              <a:t>City of Seattle – Dynamics 365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9504A6-8840-DE44-E55F-34A74A9F36A4}"/>
              </a:ext>
            </a:extLst>
          </p:cNvPr>
          <p:cNvSpPr/>
          <p:nvPr/>
        </p:nvSpPr>
        <p:spPr>
          <a:xfrm>
            <a:off x="643628" y="1763970"/>
            <a:ext cx="6459850" cy="166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76845">
              <a:defRPr/>
            </a:pPr>
            <a:r>
              <a:rPr lang="en-US" sz="2000" b="1" dirty="0">
                <a:solidFill>
                  <a:srgbClr val="0089D9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Business Need</a:t>
            </a:r>
            <a:endParaRPr lang="en-US" sz="1333" dirty="0">
              <a:solidFill>
                <a:srgbClr val="0089D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38115" indent="-238115" defTabSz="97684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B2B2B"/>
                </a:solidFill>
                <a:latin typeface="Segoe UI"/>
                <a:ea typeface="MS Mincho" panose="02020609040205080304" pitchFamily="49" charset="-128"/>
                <a:cs typeface="Segoe UI" panose="020B0502040204020203" pitchFamily="34" charset="0"/>
              </a:rPr>
              <a:t>Replace/migrate the current SYEP application to Dynamics CRM</a:t>
            </a:r>
          </a:p>
          <a:p>
            <a:pPr marL="238115" indent="-238115" defTabSz="97684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B2B2B"/>
                </a:solidFill>
                <a:latin typeface="Segoe UI"/>
                <a:ea typeface="MS Mincho" panose="02020609040205080304" pitchFamily="49" charset="-128"/>
                <a:cs typeface="Segoe UI" panose="020B0502040204020203" pitchFamily="34" charset="0"/>
              </a:rPr>
              <a:t>Eliminate manual data entry processes and improve operational efficiency</a:t>
            </a:r>
          </a:p>
          <a:p>
            <a:pPr marL="238115" indent="-238115" defTabSz="97684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B2B2B"/>
                </a:solidFill>
                <a:latin typeface="Segoe UI"/>
                <a:ea typeface="MS Mincho" panose="02020609040205080304" pitchFamily="49" charset="-128"/>
                <a:cs typeface="Segoe UI" panose="020B0502040204020203" pitchFamily="34" charset="0"/>
              </a:rPr>
              <a:t>Develop integrations and stronger connectivity with other agency applications</a:t>
            </a:r>
          </a:p>
          <a:p>
            <a:pPr marL="238115" indent="-238115" defTabSz="97684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B2B2B"/>
                </a:solidFill>
                <a:latin typeface="Segoe UI"/>
                <a:ea typeface="MS Mincho" panose="02020609040205080304" pitchFamily="49" charset="-128"/>
                <a:cs typeface="Segoe UI" panose="020B0502040204020203" pitchFamily="34" charset="0"/>
              </a:rPr>
              <a:t>Implement automated communication and workflow tools</a:t>
            </a:r>
            <a:endParaRPr lang="en-US" sz="1400" dirty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5CF17-23A0-6E0E-32F5-B64580AF9B5B}"/>
              </a:ext>
            </a:extLst>
          </p:cNvPr>
          <p:cNvSpPr txBox="1"/>
          <p:nvPr/>
        </p:nvSpPr>
        <p:spPr>
          <a:xfrm>
            <a:off x="697996" y="3463128"/>
            <a:ext cx="6611888" cy="319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6845">
              <a:defRPr/>
            </a:pPr>
            <a:r>
              <a:rPr lang="en-US" sz="2000" b="1" dirty="0">
                <a:solidFill>
                  <a:srgbClr val="0089D9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What We Did</a:t>
            </a:r>
            <a:endParaRPr lang="en-US" sz="1333" dirty="0">
              <a:solidFill>
                <a:srgbClr val="0089D9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defTabSz="976845">
              <a:spcBef>
                <a:spcPts val="1000"/>
              </a:spcBef>
              <a:spcAft>
                <a:spcPts val="1000"/>
              </a:spcAft>
            </a:pPr>
            <a:r>
              <a:rPr lang="en-US" sz="1400" dirty="0" err="1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Affirma</a:t>
            </a:r>
            <a:r>
              <a:rPr lang="en-US" sz="14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worked with the City of Seattle SYEP to perform the following: </a:t>
            </a:r>
          </a:p>
          <a:p>
            <a:pPr marL="238115" indent="-238115" defTabSz="97684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Requirements Analysis</a:t>
            </a:r>
            <a:r>
              <a:rPr lang="en-US" sz="14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: Discovery and refinement of business, functional, and application-specific requirements for the CRM system</a:t>
            </a:r>
          </a:p>
          <a:p>
            <a:pPr marL="238115" indent="-238115" defTabSz="97684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Design:</a:t>
            </a:r>
            <a:r>
              <a:rPr lang="en-US" sz="14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Affirma’s</a:t>
            </a:r>
            <a:r>
              <a:rPr lang="en-US" sz="14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team developed documentation which detailed the proposed solution’s functionality, architecture, and technical approach</a:t>
            </a:r>
          </a:p>
          <a:p>
            <a:pPr marL="238115" indent="-238115" defTabSz="97684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Data Migration</a:t>
            </a:r>
            <a:r>
              <a:rPr lang="en-US" sz="14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: Data migration and transformation from SQL database to the new Dynamics CRM application</a:t>
            </a:r>
          </a:p>
          <a:p>
            <a:pPr marL="238115" indent="-238115" defTabSz="97684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Development</a:t>
            </a:r>
            <a:r>
              <a:rPr lang="en-US" sz="14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: Implementation of Dynamics CRM customizations including workflows, </a:t>
            </a:r>
            <a:r>
              <a:rPr lang="en-US" sz="1400" dirty="0" err="1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javascript</a:t>
            </a:r>
            <a:r>
              <a:rPr lang="en-US" sz="14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, plugins, and basic configuration to align with requirements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6509D-1977-6342-E52A-B4B96D3286F0}"/>
              </a:ext>
            </a:extLst>
          </p:cNvPr>
          <p:cNvGrpSpPr/>
          <p:nvPr/>
        </p:nvGrpSpPr>
        <p:grpSpPr>
          <a:xfrm>
            <a:off x="7524901" y="1843126"/>
            <a:ext cx="4415495" cy="4022651"/>
            <a:chOff x="9029881" y="3061063"/>
            <a:chExt cx="5298594" cy="4827181"/>
          </a:xfrm>
        </p:grpSpPr>
        <p:pic>
          <p:nvPicPr>
            <p:cNvPr id="4" name="Picture 3" descr="quintiles_imac.png">
              <a:extLst>
                <a:ext uri="{FF2B5EF4-FFF2-40B4-BE49-F238E27FC236}">
                  <a16:creationId xmlns:a16="http://schemas.microsoft.com/office/drawing/2014/main" id="{0E65CB07-EFC6-30B8-33E4-595955B5D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62" r="16115"/>
            <a:stretch/>
          </p:blipFill>
          <p:spPr>
            <a:xfrm>
              <a:off x="9029881" y="3061063"/>
              <a:ext cx="5298594" cy="482718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DE3DCD-ED43-596A-616E-9D6E7083B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4465" y="3508592"/>
              <a:ext cx="4643460" cy="29180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0519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Customer Relationship Management</Value>
    </BusinessUnit>
    <Solutions xmlns="f0ee8362-fa7e-4bc9-ab88-7dcfb17cb19b" xsi:nil="true"/>
    <Industries xmlns="f0ee8362-fa7e-4bc9-ab88-7dcfb17cb19b">
      <Value>Government</Value>
    </Industries>
    <Notes0 xmlns="f0ee8362-fa7e-4bc9-ab88-7dcfb17cb19b" xsi:nil="true"/>
    <Named_x0020_Account xmlns="f0ee8362-fa7e-4bc9-ab88-7dcfb17cb19b" xsi:nil="true"/>
    <PlatTech xmlns="f0ee8362-fa7e-4bc9-ab88-7dcfb17cb19b">
      <Value>Dynamics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F53B6A-4A3A-4E59-AA81-D02CA4AEA811}">
  <ds:schemaRefs>
    <ds:schemaRef ds:uri="http://schemas.microsoft.com/office/2006/metadata/properties"/>
    <ds:schemaRef ds:uri="http://schemas.microsoft.com/office/infopath/2007/PartnerControls"/>
    <ds:schemaRef ds:uri="f0ee8362-fa7e-4bc9-ab88-7dcfb17cb19b"/>
  </ds:schemaRefs>
</ds:datastoreItem>
</file>

<file path=customXml/itemProps2.xml><?xml version="1.0" encoding="utf-8"?>
<ds:datastoreItem xmlns:ds="http://schemas.openxmlformats.org/officeDocument/2006/customXml" ds:itemID="{8A8A3AF7-0E96-4A72-8292-91BAC27191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182CEA-7082-49A6-9D38-056334AD5CA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327BE376-09EA-4775-9E5F-A98C501A995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Widescreen</PresentationFormat>
  <Paragraphs>13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Custom Design</vt:lpstr>
      <vt:lpstr>City of Seattle – Dynamics 365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of Seattle – Dynamics 365</dc:title>
  <dc:creator>Brendan Murphy</dc:creator>
  <cp:lastModifiedBy>Brendan Murphy</cp:lastModifiedBy>
  <cp:revision>4</cp:revision>
  <dcterms:created xsi:type="dcterms:W3CDTF">2024-05-28T15:54:10Z</dcterms:created>
  <dcterms:modified xsi:type="dcterms:W3CDTF">2025-11-13T21:55:33Z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